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3FB2B-1304-E245-9920-C78268A89C5C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C927-0266-9F4D-B183-9EB2687F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C3DC-0F21-9F43-8642-29FC6C1B767A}" type="datetimeFigureOut">
              <a:rPr lang="en-US" smtClean="0"/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CE72-5558-DF49-8DE0-E35DDB40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3" t="4867" r="5423"/>
          <a:stretch/>
        </p:blipFill>
        <p:spPr>
          <a:xfrm>
            <a:off x="0" y="1846940"/>
            <a:ext cx="9144000" cy="501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r>
              <a:rPr lang="en-US" dirty="0" smtClean="0"/>
              <a:t>Problems of Knowledge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7949" y="970640"/>
            <a:ext cx="4904724" cy="1752600"/>
          </a:xfrm>
          <a:solidFill>
            <a:srgbClr val="FF0000">
              <a:alpha val="51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Kareem Khalifa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Philosophy Department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Middlebury 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1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3.2. The </a:t>
            </a:r>
            <a:r>
              <a:rPr lang="en-US" dirty="0" err="1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Gettier</a:t>
            </a:r>
            <a:r>
              <a:rPr lang="en-US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 Problem</a:t>
            </a:r>
            <a:endParaRPr lang="en-US" dirty="0">
              <a:solidFill>
                <a:srgbClr val="FFFFFF"/>
              </a:solidFill>
              <a:effectLst>
                <a:glow rad="2413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756" y="1634041"/>
            <a:ext cx="3121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JTB is not always 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sufficient</a:t>
            </a:r>
            <a:r>
              <a:rPr lang="en-US" sz="2800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 for knowledge.</a:t>
            </a:r>
          </a:p>
          <a:p>
            <a:pPr algn="ctr"/>
            <a:endParaRPr lang="en-US" sz="2800" dirty="0" smtClean="0">
              <a:solidFill>
                <a:srgbClr val="FFFFFF"/>
              </a:solidFill>
              <a:effectLst>
                <a:glow rad="241300">
                  <a:schemeClr val="tx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Nearly universally agreed to have refuted the JTB/Classical Account of Knowledge</a:t>
            </a:r>
          </a:p>
        </p:txBody>
      </p:sp>
    </p:spTree>
    <p:extLst>
      <p:ext uri="{BB962C8B-B14F-4D97-AF65-F5344CB8AC3E}">
        <p14:creationId xmlns:p14="http://schemas.microsoft.com/office/powerpoint/2010/main" val="32467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4512887" y="4320073"/>
            <a:ext cx="4631114" cy="25379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1" y="175631"/>
            <a:ext cx="8981860" cy="4674450"/>
          </a:xfrm>
        </p:spPr>
        <p:txBody>
          <a:bodyPr>
            <a:noAutofit/>
          </a:bodyPr>
          <a:lstStyle/>
          <a:p>
            <a:r>
              <a:rPr lang="en-US" sz="2300" dirty="0"/>
              <a:t>Suppose that Smith and Jones have applied for a certain </a:t>
            </a:r>
            <a:r>
              <a:rPr lang="en-US" sz="2300" dirty="0" smtClean="0"/>
              <a:t>job, and  the very trustworthy president of the firm tells Smith that Jones will get the job, just after Smith carefully watches Jones put 10 coins in his pocket.</a:t>
            </a:r>
          </a:p>
          <a:p>
            <a:r>
              <a:rPr lang="en-US" sz="2300" dirty="0" smtClean="0"/>
              <a:t>Smith thus comes to have the justified belief that: </a:t>
            </a:r>
          </a:p>
          <a:p>
            <a:pPr lvl="1"/>
            <a:r>
              <a:rPr lang="en-US" sz="2300" dirty="0" smtClean="0"/>
              <a:t>Jones is </a:t>
            </a:r>
            <a:r>
              <a:rPr lang="en-US" sz="2300" dirty="0"/>
              <a:t>the man who will get the job, and Jones has ten coins </a:t>
            </a:r>
            <a:r>
              <a:rPr lang="en-US" sz="2300" dirty="0" smtClean="0"/>
              <a:t>in his pocket. </a:t>
            </a:r>
            <a:endParaRPr lang="en-US" sz="2300" dirty="0"/>
          </a:p>
          <a:p>
            <a:r>
              <a:rPr lang="en-US" sz="2300" dirty="0" smtClean="0"/>
              <a:t>Smith is also a shrewd logician, and thus also makes the valid inference that: </a:t>
            </a:r>
          </a:p>
          <a:p>
            <a:pPr lvl="1"/>
            <a:r>
              <a:rPr lang="en-US" sz="2300" dirty="0" smtClean="0"/>
              <a:t>The person who </a:t>
            </a:r>
            <a:r>
              <a:rPr lang="en-US" sz="2300" dirty="0"/>
              <a:t>will get the job has ten coins in </a:t>
            </a:r>
            <a:r>
              <a:rPr lang="en-US" sz="2300" dirty="0" smtClean="0"/>
              <a:t>his </a:t>
            </a:r>
            <a:r>
              <a:rPr lang="en-US" sz="2300" dirty="0"/>
              <a:t>pocket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But unknown </a:t>
            </a:r>
            <a:r>
              <a:rPr lang="en-US" sz="2300" dirty="0"/>
              <a:t>to Smith, </a:t>
            </a:r>
            <a:r>
              <a:rPr lang="en-US" sz="2300" dirty="0" smtClean="0"/>
              <a:t>he, </a:t>
            </a:r>
            <a:r>
              <a:rPr lang="en-US" sz="2300" dirty="0"/>
              <a:t>not </a:t>
            </a:r>
            <a:r>
              <a:rPr lang="en-US" sz="2300" dirty="0" smtClean="0"/>
              <a:t>Jones, will </a:t>
            </a:r>
            <a:r>
              <a:rPr lang="en-US" sz="2300" dirty="0"/>
              <a:t>get the </a:t>
            </a:r>
            <a:r>
              <a:rPr lang="en-US" sz="2300" dirty="0" smtClean="0"/>
              <a:t>job, and, also unknown </a:t>
            </a:r>
            <a:r>
              <a:rPr lang="en-US" sz="2300" dirty="0"/>
              <a:t>to </a:t>
            </a:r>
            <a:r>
              <a:rPr lang="en-US" sz="2300" dirty="0" smtClean="0"/>
              <a:t>Smith, </a:t>
            </a:r>
            <a:r>
              <a:rPr lang="en-US" sz="2300" dirty="0"/>
              <a:t>he </a:t>
            </a:r>
            <a:r>
              <a:rPr lang="en-US" sz="2300" dirty="0" smtClean="0"/>
              <a:t>has </a:t>
            </a:r>
            <a:r>
              <a:rPr lang="en-US" sz="2300" dirty="0"/>
              <a:t>ten </a:t>
            </a:r>
            <a:r>
              <a:rPr lang="en-US" sz="2300" dirty="0" smtClean="0"/>
              <a:t>coins </a:t>
            </a:r>
            <a:r>
              <a:rPr lang="en-US" sz="2300" dirty="0"/>
              <a:t>in his pocket. </a:t>
            </a:r>
            <a:endParaRPr lang="en-US" sz="23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0465" y="5184223"/>
            <a:ext cx="3972422" cy="115416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300" dirty="0"/>
              <a:t>Does Smith know that the </a:t>
            </a:r>
            <a:r>
              <a:rPr lang="en-US" sz="2300" dirty="0" smtClean="0"/>
              <a:t>person who </a:t>
            </a:r>
            <a:r>
              <a:rPr lang="en-US" sz="2300" dirty="0"/>
              <a:t>will get the job has ten coins in his pocket?</a:t>
            </a:r>
          </a:p>
        </p:txBody>
      </p:sp>
    </p:spTree>
    <p:extLst>
      <p:ext uri="{BB962C8B-B14F-4D97-AF65-F5344CB8AC3E}">
        <p14:creationId xmlns:p14="http://schemas.microsoft.com/office/powerpoint/2010/main" val="138539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22" y="3477036"/>
            <a:ext cx="5220455" cy="3380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Smith does not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Smith has a justified true belief that the man who will get the job has ten coins in his pocket.</a:t>
            </a:r>
          </a:p>
          <a:p>
            <a:r>
              <a:rPr lang="en-US" dirty="0" smtClean="0"/>
              <a:t>So JTB is not sufficient for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1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r>
              <a:rPr lang="en-US" dirty="0" smtClean="0"/>
              <a:t>4. Areas of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pPr algn="l"/>
            <a:r>
              <a:rPr lang="en-US" dirty="0" smtClean="0"/>
              <a:t>5. Theories of Knowledge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47508" y="1202388"/>
            <a:ext cx="5796492" cy="1364507"/>
          </a:xfrm>
          <a:solidFill>
            <a:srgbClr val="FF0000">
              <a:alpha val="51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glow>
                    <a:schemeClr val="bg1">
                      <a:lumMod val="50000"/>
                    </a:schemeClr>
                  </a:glow>
                </a:effectLst>
              </a:rPr>
              <a:t>5.1. Doxastic Theories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glow>
                    <a:schemeClr val="bg1">
                      <a:lumMod val="50000"/>
                    </a:schemeClr>
                  </a:glow>
                </a:effectLst>
              </a:rPr>
              <a:t>5.2. Non-Doxastic Theories</a:t>
            </a:r>
          </a:p>
          <a:p>
            <a:endParaRPr lang="en-US" dirty="0" smtClean="0">
              <a:solidFill>
                <a:srgbClr val="FFFFFF"/>
              </a:solidFill>
              <a:effectLst>
                <a:glow>
                  <a:schemeClr val="bg1">
                    <a:lumMod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71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3" t="4867" r="5423"/>
          <a:stretch/>
        </p:blipFill>
        <p:spPr>
          <a:xfrm>
            <a:off x="3296839" y="3653660"/>
            <a:ext cx="5847161" cy="320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396" y="1202388"/>
            <a:ext cx="6147794" cy="3109372"/>
          </a:xfrm>
          <a:solidFill>
            <a:srgbClr val="FF0000">
              <a:alpha val="51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Cognition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Skeptical Problems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Justification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Areas of Knowledge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Theories of Knowledge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r>
              <a:rPr lang="en-US" dirty="0" smtClean="0"/>
              <a:t>1.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1179519"/>
          </a:xfrm>
        </p:spPr>
        <p:txBody>
          <a:bodyPr/>
          <a:lstStyle/>
          <a:p>
            <a:r>
              <a:rPr lang="en-US" dirty="0" smtClean="0"/>
              <a:t>2. Skeptical Problems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752854" y="1202388"/>
            <a:ext cx="5269539" cy="1242917"/>
          </a:xfrm>
          <a:solidFill>
            <a:schemeClr val="accent1">
              <a:lumMod val="50000"/>
              <a:alpha val="5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2.1. Cartesian Skepticism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2.2. </a:t>
            </a:r>
            <a:r>
              <a:rPr lang="en-US" dirty="0" err="1" smtClean="0">
                <a:solidFill>
                  <a:schemeClr val="bg1"/>
                </a:solidFill>
              </a:rPr>
              <a:t>Humean</a:t>
            </a:r>
            <a:r>
              <a:rPr lang="en-US" dirty="0" smtClean="0">
                <a:solidFill>
                  <a:schemeClr val="bg1"/>
                </a:solidFill>
              </a:rPr>
              <a:t> Skepticism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0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9"/>
            <a:ext cx="7772400" cy="1179519"/>
          </a:xfrm>
        </p:spPr>
        <p:txBody>
          <a:bodyPr/>
          <a:lstStyle/>
          <a:p>
            <a:r>
              <a:rPr lang="en-US" dirty="0" smtClean="0"/>
              <a:t>3. Knowledge &amp; Justification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70232" y="1215897"/>
            <a:ext cx="5269539" cy="1242917"/>
          </a:xfrm>
          <a:solidFill>
            <a:schemeClr val="accent1">
              <a:lumMod val="50000"/>
              <a:alpha val="5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3.1. Classical analysis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2.2. </a:t>
            </a:r>
            <a:r>
              <a:rPr lang="en-US" dirty="0" err="1" smtClean="0">
                <a:solidFill>
                  <a:schemeClr val="bg1"/>
                </a:solidFill>
              </a:rPr>
              <a:t>Gettier</a:t>
            </a:r>
            <a:r>
              <a:rPr lang="en-US" dirty="0" smtClean="0">
                <a:solidFill>
                  <a:schemeClr val="bg1"/>
                </a:solidFill>
              </a:rPr>
              <a:t> problem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4321357" y="4215112"/>
            <a:ext cx="4822644" cy="2642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 The Classical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84899" cy="3655179"/>
          </a:xfrm>
          <a:solidFill>
            <a:srgbClr val="FF0000">
              <a:alpha val="59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From Plato’s </a:t>
            </a:r>
            <a:r>
              <a:rPr lang="en-US" i="1" dirty="0" err="1" smtClean="0"/>
              <a:t>Theaetetus</a:t>
            </a:r>
            <a:r>
              <a:rPr lang="en-US" dirty="0" smtClean="0"/>
              <a:t> (c. 400 BC) until 1963 AD</a:t>
            </a:r>
          </a:p>
          <a:p>
            <a:r>
              <a:rPr lang="en-US" dirty="0" smtClean="0"/>
              <a:t>A person </a:t>
            </a:r>
            <a:r>
              <a:rPr lang="en-US" i="1" dirty="0" smtClean="0"/>
              <a:t>S </a:t>
            </a:r>
            <a:r>
              <a:rPr lang="en-US" dirty="0" smtClean="0"/>
              <a:t>knows that </a:t>
            </a:r>
            <a:r>
              <a:rPr lang="en-US" i="1" dirty="0" smtClean="0"/>
              <a:t>p</a:t>
            </a:r>
            <a:r>
              <a:rPr lang="en-US" dirty="0" smtClean="0"/>
              <a:t> if and only if: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 </a:t>
            </a:r>
            <a:r>
              <a:rPr lang="en-US" dirty="0" smtClean="0"/>
              <a:t>believes that </a:t>
            </a:r>
            <a:r>
              <a:rPr lang="en-US" i="1" dirty="0" smtClean="0"/>
              <a:t>p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true that </a:t>
            </a:r>
            <a:r>
              <a:rPr lang="en-US" i="1" dirty="0" smtClean="0"/>
              <a:t>p</a:t>
            </a:r>
            <a:r>
              <a:rPr lang="en-US" dirty="0" smtClean="0"/>
              <a:t>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 </a:t>
            </a:r>
            <a:r>
              <a:rPr lang="en-US" dirty="0" smtClean="0"/>
              <a:t>is justified in believing that </a:t>
            </a:r>
            <a:r>
              <a:rPr lang="en-US" i="1" dirty="0" smtClean="0"/>
              <a:t>p</a:t>
            </a:r>
          </a:p>
          <a:p>
            <a:r>
              <a:rPr lang="en-US" dirty="0" smtClean="0"/>
              <a:t>Often called the JTB (justified true belief) account of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0" y="1966909"/>
            <a:ext cx="2523901" cy="4637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belief is necessary for knowledge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64" y="3066764"/>
            <a:ext cx="3537235" cy="35372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61791" y="1215897"/>
            <a:ext cx="4215631" cy="1513118"/>
          </a:xfrm>
          <a:prstGeom prst="cloudCallout">
            <a:avLst>
              <a:gd name="adj1" fmla="val -61771"/>
              <a:gd name="adj2" fmla="val 3884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There is no table here.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40257" y="3201864"/>
            <a:ext cx="5472213" cy="499869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71121" y="3408304"/>
            <a:ext cx="2955277" cy="2265885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322667"/>
            <a:ext cx="124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63299" y="6052468"/>
            <a:ext cx="580842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Does John know that there is a table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96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676" y="3339537"/>
            <a:ext cx="2832143" cy="2832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" y="2177793"/>
            <a:ext cx="4426205" cy="4426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truth is necessary for knowledge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026615" y="1215897"/>
            <a:ext cx="4215631" cy="1513118"/>
          </a:xfrm>
          <a:prstGeom prst="cloudCallout">
            <a:avLst>
              <a:gd name="adj1" fmla="val -61771"/>
              <a:gd name="adj2" fmla="val 3884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There </a:t>
            </a:r>
            <a:r>
              <a:rPr lang="en-US" sz="2800" i="1" dirty="0" smtClean="0">
                <a:solidFill>
                  <a:schemeClr val="tx1"/>
                </a:solidFill>
              </a:rPr>
              <a:t>is</a:t>
            </a:r>
            <a:r>
              <a:rPr lang="en-US" sz="2800" dirty="0" smtClean="0">
                <a:solidFill>
                  <a:schemeClr val="tx1"/>
                </a:solidFill>
              </a:rPr>
              <a:t> a table here.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64467" y="2908435"/>
            <a:ext cx="4377779" cy="67170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7773" y="3165125"/>
            <a:ext cx="3387649" cy="2603633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322667"/>
            <a:ext cx="124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63299" y="6052468"/>
            <a:ext cx="580842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Does Barb know that there is a table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38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33" t="4867" r="5423"/>
          <a:stretch/>
        </p:blipFill>
        <p:spPr>
          <a:xfrm>
            <a:off x="-17485" y="1837356"/>
            <a:ext cx="9161486" cy="502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279" y="22869"/>
            <a:ext cx="8819721" cy="1179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Why is justification necessary for knowledge?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4641" y="3499084"/>
            <a:ext cx="5796492" cy="1445568"/>
          </a:xfrm>
          <a:solidFill>
            <a:srgbClr val="FF0000">
              <a:alpha val="73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glow>
                    <a:schemeClr val="bg1">
                      <a:lumMod val="50000"/>
                    </a:schemeClr>
                  </a:glow>
                </a:effectLst>
              </a:rPr>
              <a:t>To distinguish knowledge from lucky guesses or, more broadly, ‘fortuitously true beliefs.’</a:t>
            </a:r>
          </a:p>
        </p:txBody>
      </p:sp>
    </p:spTree>
    <p:extLst>
      <p:ext uri="{BB962C8B-B14F-4D97-AF65-F5344CB8AC3E}">
        <p14:creationId xmlns:p14="http://schemas.microsoft.com/office/powerpoint/2010/main" val="29365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409</Words>
  <Application>Microsoft Macintosh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Problems of Knowledge</vt:lpstr>
      <vt:lpstr>Overview</vt:lpstr>
      <vt:lpstr>1. Cognition</vt:lpstr>
      <vt:lpstr>2. Skeptical Problems</vt:lpstr>
      <vt:lpstr>3. Knowledge &amp; Justification</vt:lpstr>
      <vt:lpstr>3.1. The Classical Analysis</vt:lpstr>
      <vt:lpstr>Why belief is necessary for knowledge</vt:lpstr>
      <vt:lpstr>Why truth is necessary for knowledge</vt:lpstr>
      <vt:lpstr>Why is justification necessary for knowledge?</vt:lpstr>
      <vt:lpstr>3.2. The Gettier Problem</vt:lpstr>
      <vt:lpstr>PowerPoint Presentation</vt:lpstr>
      <vt:lpstr>Smith does not know…</vt:lpstr>
      <vt:lpstr>4. Areas of Knowledge</vt:lpstr>
      <vt:lpstr>5. Theories of Knowledge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of Knowledge</dc:title>
  <dc:creator>Kareem Khalifa</dc:creator>
  <cp:lastModifiedBy>Kareem Khalifa</cp:lastModifiedBy>
  <cp:revision>5</cp:revision>
  <dcterms:created xsi:type="dcterms:W3CDTF">2016-02-17T14:18:18Z</dcterms:created>
  <dcterms:modified xsi:type="dcterms:W3CDTF">2016-02-18T17:56:32Z</dcterms:modified>
</cp:coreProperties>
</file>